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6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5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7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7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2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3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Dog Titling It's Head">
            <a:extLst>
              <a:ext uri="{FF2B5EF4-FFF2-40B4-BE49-F238E27FC236}">
                <a16:creationId xmlns:a16="http://schemas.microsoft.com/office/drawing/2014/main" id="{A18BFA4B-D020-F6A4-835E-2BFF56F92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9ACB1-5F9A-61A0-DE6C-22B97438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9213" y="701749"/>
            <a:ext cx="4348480" cy="3785191"/>
          </a:xfrm>
        </p:spPr>
        <p:txBody>
          <a:bodyPr anchor="b">
            <a:normAutofit fontScale="90000"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ADVANCED CANINE ANALYTICS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(OPTIMIZING DOG HEALTH AND SERVICE SUITABILITY)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WITH </a:t>
            </a:r>
            <a:b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9762A-73A9-EFE5-7341-99DDE8BCA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4561" y="5275901"/>
            <a:ext cx="3515360" cy="1216339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CS4375 Project</a:t>
            </a: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Rao</a:t>
            </a:r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 ID:</a:t>
            </a:r>
            <a:r>
              <a:rPr lang="en-US" sz="17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UXR190000@UTDALLAS.EDU</a:t>
            </a:r>
          </a:p>
        </p:txBody>
      </p:sp>
    </p:spTree>
    <p:extLst>
      <p:ext uri="{BB962C8B-B14F-4D97-AF65-F5344CB8AC3E}">
        <p14:creationId xmlns:p14="http://schemas.microsoft.com/office/powerpoint/2010/main" val="37161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F999C2-C154-9140-B68E-CDDE7CC29619}"/>
              </a:ext>
            </a:extLst>
          </p:cNvPr>
          <p:cNvSpPr txBox="1"/>
          <p:nvPr/>
        </p:nvSpPr>
        <p:spPr>
          <a:xfrm>
            <a:off x="568960" y="234811"/>
            <a:ext cx="109829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D0D0D"/>
                </a:solidFill>
                <a:effectLst/>
              </a:rPr>
              <a:t>Background </a:t>
            </a:r>
            <a:br>
              <a:rPr lang="en-US" sz="1600" b="1" i="0" dirty="0">
                <a:solidFill>
                  <a:srgbClr val="0D0D0D"/>
                </a:solidFill>
                <a:effectLst/>
              </a:rPr>
            </a:br>
            <a:r>
              <a:rPr lang="en-US" sz="1600" i="0" dirty="0">
                <a:solidFill>
                  <a:srgbClr val="0D0D0D"/>
                </a:solidFill>
                <a:effectLst/>
              </a:rPr>
              <a:t>As a dedicated dog lover, I've embraced this project to develop prototypes that not only analyze dog weights and service capabilities by breed but also pave the way for real-world applications, enhancing the efficacy and well-being of service dogs across various sectors.</a:t>
            </a:r>
            <a:endParaRPr lang="en-US" sz="1600" b="1" i="0" dirty="0">
              <a:solidFill>
                <a:srgbClr val="0D0D0D"/>
              </a:solidFill>
              <a:effectLst/>
            </a:endParaRPr>
          </a:p>
          <a:p>
            <a:endParaRPr lang="en-US" sz="1600" b="1" i="0" dirty="0">
              <a:solidFill>
                <a:srgbClr val="0D0D0D"/>
              </a:solidFill>
              <a:effectLst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</a:rPr>
              <a:t>Objective</a:t>
            </a:r>
            <a:br>
              <a:rPr lang="en-US" sz="1600" b="1" i="0" dirty="0">
                <a:solidFill>
                  <a:srgbClr val="0D0D0D"/>
                </a:solidFill>
                <a:effectLst/>
              </a:rPr>
            </a:br>
            <a:r>
              <a:rPr lang="en-US" sz="1600" i="0" dirty="0">
                <a:solidFill>
                  <a:srgbClr val="0D0D0D"/>
                </a:solidFill>
                <a:effectLst/>
              </a:rPr>
              <a:t>Develop machine learning prototypes to accurately predict dog weight by breed and assess their suitability for specific service roles, enhancing both canine welfare and service effectiveness.</a:t>
            </a:r>
          </a:p>
          <a:p>
            <a:endParaRPr lang="en-US" sz="1600" i="0" dirty="0">
              <a:solidFill>
                <a:srgbClr val="0D0D0D"/>
              </a:solidFill>
              <a:effectLst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</a:rPr>
              <a:t>Rationale behind </a:t>
            </a:r>
            <a:r>
              <a:rPr lang="en-US" sz="1600" b="1" dirty="0">
                <a:solidFill>
                  <a:srgbClr val="0D0D0D"/>
                </a:solidFill>
              </a:rPr>
              <a:t>Opting to study two Use Cases</a:t>
            </a:r>
          </a:p>
          <a:p>
            <a:r>
              <a:rPr lang="en-US" sz="1600" dirty="0">
                <a:solidFill>
                  <a:srgbClr val="0D0D0D"/>
                </a:solidFill>
              </a:rPr>
              <a:t>The rationale behind choosing two distinct use cases—</a:t>
            </a:r>
            <a:r>
              <a:rPr lang="en-US" sz="1600" b="1" dirty="0">
                <a:solidFill>
                  <a:srgbClr val="7030A0"/>
                </a:solidFill>
              </a:rPr>
              <a:t>one focusing on regression and the other on classification</a:t>
            </a:r>
            <a:r>
              <a:rPr lang="en-US" sz="1600" dirty="0">
                <a:solidFill>
                  <a:srgbClr val="0D0D0D"/>
                </a:solidFill>
              </a:rPr>
              <a:t>—is to demonstrate the comprehensive capability of machine learning. This approach highlights how ML can handle both quantitative data for precise measurements and categorical data for decision-making, effectively showcasing the versatility of ML in solving varied and complex problems in canine care and service optimization.</a:t>
            </a:r>
          </a:p>
          <a:p>
            <a:endParaRPr lang="en-US" sz="1600" b="1" i="0" dirty="0">
              <a:solidFill>
                <a:srgbClr val="0D0D0D"/>
              </a:solidFill>
              <a:effectLst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</a:rPr>
              <a:t>What are the Key Machine Learning Prototypes?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DogWeightRegressionEvaluator: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Predict dog weight using multiple regression models based on breed and additional attributes.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DogServiceRatingClassifier: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Assess suitability of dogs for specific service roles through a Random Forest classification model.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DogSynDataGenerator: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1" dirty="0">
                <a:solidFill>
                  <a:srgbClr val="0D0D0D"/>
                </a:solidFill>
                <a:effectLst/>
              </a:rPr>
              <a:t>Create synthetic data that replicates real-world canine datasets to train and validate models.</a:t>
            </a:r>
          </a:p>
          <a:p>
            <a:pPr lvl="1"/>
            <a:endParaRPr lang="en-US" sz="1600" i="1" dirty="0">
              <a:solidFill>
                <a:srgbClr val="0D0D0D"/>
              </a:solidFill>
              <a:effectLst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</a:rPr>
              <a:t>Why Synthetic Data?</a:t>
            </a:r>
            <a:r>
              <a:rPr lang="en-US" sz="1600" b="1" i="1" dirty="0">
                <a:solidFill>
                  <a:srgbClr val="0D0D0D"/>
                </a:solidFill>
              </a:rPr>
              <a:t> </a:t>
            </a:r>
          </a:p>
          <a:p>
            <a:r>
              <a:rPr lang="en-US" sz="1600" i="0" dirty="0">
                <a:solidFill>
                  <a:srgbClr val="0D0D0D"/>
                </a:solidFill>
                <a:effectLst/>
              </a:rPr>
              <a:t>Generated due to a lack of specific real-world datasets, enabling robust model testing and the simulation of rare scenarios.</a:t>
            </a:r>
          </a:p>
        </p:txBody>
      </p:sp>
    </p:spTree>
    <p:extLst>
      <p:ext uri="{BB962C8B-B14F-4D97-AF65-F5344CB8AC3E}">
        <p14:creationId xmlns:p14="http://schemas.microsoft.com/office/powerpoint/2010/main" val="41780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036846-B3CE-579B-EFC3-A1EBDDA5E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0953"/>
              </p:ext>
            </p:extLst>
          </p:nvPr>
        </p:nvGraphicFramePr>
        <p:xfrm>
          <a:off x="290684" y="670561"/>
          <a:ext cx="6760356" cy="49165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71236">
                  <a:extLst>
                    <a:ext uri="{9D8B030D-6E8A-4147-A177-3AD203B41FA5}">
                      <a16:colId xmlns:a16="http://schemas.microsoft.com/office/drawing/2014/main" val="4199238617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3829553383"/>
                    </a:ext>
                  </a:extLst>
                </a:gridCol>
              </a:tblGrid>
              <a:tr h="280639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effectLst/>
                        </a:rPr>
                        <a:t>Step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Detail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67666115"/>
                  </a:ext>
                </a:extLst>
              </a:tr>
              <a:tr h="673534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effectLst/>
                        </a:rPr>
                        <a:t>1. Generate Dog Breeds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Small Breeds (5): B-S1 to B-S5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Medium Breeds (5): B-M1 to B-M5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Large Breeds (9): B-L1 to B-L9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734512"/>
                  </a:ext>
                </a:extLst>
              </a:tr>
              <a:tr h="280639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effectLst/>
                        </a:rPr>
                        <a:t>2. Generate Age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All Breeds: 1 to 10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572928"/>
                  </a:ext>
                </a:extLst>
              </a:tr>
              <a:tr h="673534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effectLst/>
                        </a:rPr>
                        <a:t>3. Calculate Weight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Small: 10 – 30 </a:t>
                      </a:r>
                      <a:r>
                        <a:rPr lang="en-US" sz="1400" dirty="0" err="1">
                          <a:effectLst/>
                        </a:rPr>
                        <a:t>lbs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Medium: 31 – 60 </a:t>
                      </a:r>
                      <a:r>
                        <a:rPr lang="en-US" sz="1400" dirty="0" err="1">
                          <a:effectLst/>
                        </a:rPr>
                        <a:t>lbs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Large: 61 – 100 </a:t>
                      </a:r>
                      <a:r>
                        <a:rPr lang="en-US" sz="1400" dirty="0" err="1">
                          <a:effectLst/>
                        </a:rPr>
                        <a:t>lbs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3854"/>
                  </a:ext>
                </a:extLst>
              </a:tr>
              <a:tr h="673534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effectLst/>
                        </a:rPr>
                        <a:t>4. Calculate Height</a:t>
                      </a:r>
                      <a:endParaRPr 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Small: 5 – 10 inches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Medium: 11 – 20 inches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Large: 20 – 30 inches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913567"/>
                  </a:ext>
                </a:extLst>
              </a:tr>
              <a:tr h="1066428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effectLst/>
                        </a:rPr>
                        <a:t>5. Assign Service Suitability</a:t>
                      </a:r>
                      <a:endParaRPr 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Small: High 'Emotional Support' &amp; 'Family', low for others 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Medium: Moderate to high 'Emotional Support' &amp; 'Family', average for rest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Large: Even distribution across all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822061"/>
                  </a:ext>
                </a:extLst>
              </a:tr>
              <a:tr h="477086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effectLst/>
                        </a:rPr>
                        <a:t>6. Adjust Ratings</a:t>
                      </a:r>
                      <a:endParaRPr 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Random variability to simulate real-life anomalies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669277"/>
                  </a:ext>
                </a:extLst>
              </a:tr>
              <a:tr h="477086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effectLst/>
                        </a:rPr>
                        <a:t>7. Variable Data Volumes</a:t>
                      </a:r>
                      <a:endParaRPr 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Diverse and representative sample for each breed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782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554BC4-3798-75F3-60C1-0F499F094043}"/>
              </a:ext>
            </a:extLst>
          </p:cNvPr>
          <p:cNvSpPr txBox="1"/>
          <p:nvPr/>
        </p:nvSpPr>
        <p:spPr>
          <a:xfrm>
            <a:off x="721360" y="122201"/>
            <a:ext cx="101803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Inputs: Synthetic Data Generation and Data Analysis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5C5E8-BF57-787F-6E13-E2B241BC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70" y="670560"/>
            <a:ext cx="4661046" cy="1881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AF938-97F6-167A-66F4-DC19F60A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19" y="2777451"/>
            <a:ext cx="4114800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F05AA-AF45-85C9-22C9-943B5A1E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19" y="4961852"/>
            <a:ext cx="3039281" cy="1896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DDD00D-7DC5-8178-E952-FB349048797F}"/>
              </a:ext>
            </a:extLst>
          </p:cNvPr>
          <p:cNvSpPr txBox="1"/>
          <p:nvPr/>
        </p:nvSpPr>
        <p:spPr>
          <a:xfrm>
            <a:off x="2499433" y="5799775"/>
            <a:ext cx="855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Healthy Diversity: </a:t>
            </a:r>
            <a:r>
              <a:rPr lang="en-US" i="1" dirty="0"/>
              <a:t>Normal Distributions in Dog Data</a:t>
            </a:r>
          </a:p>
          <a:p>
            <a:r>
              <a:rPr lang="en-US" b="1" i="1" dirty="0"/>
              <a:t>Versatile Services: </a:t>
            </a:r>
            <a:r>
              <a:rPr lang="en-US" i="1" dirty="0"/>
              <a:t>Unveiling Dog Population Capabilities</a:t>
            </a:r>
          </a:p>
          <a:p>
            <a:r>
              <a:rPr lang="en-US" b="1" i="1" dirty="0"/>
              <a:t>Size Matters: </a:t>
            </a:r>
            <a:r>
              <a:rPr lang="en-US" i="1" dirty="0"/>
              <a:t>Unraveling Service Suitability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62B81-3CB5-DD34-741C-37A30FD26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242" y="2072081"/>
            <a:ext cx="2859758" cy="18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54BC4-3798-75F3-60C1-0F499F094043}"/>
              </a:ext>
            </a:extLst>
          </p:cNvPr>
          <p:cNvSpPr txBox="1"/>
          <p:nvPr/>
        </p:nvSpPr>
        <p:spPr>
          <a:xfrm>
            <a:off x="721360" y="122201"/>
            <a:ext cx="105765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Use Case 1 (Regression): Regression Model Evaluations for Best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34C3B-83CE-31F8-EEC8-35294E7DF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49" y="666704"/>
            <a:ext cx="4197131" cy="421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62216-66D2-B599-B468-6E87E52F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19" y="5084661"/>
            <a:ext cx="6240861" cy="914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46153-E854-9FC6-46B0-FC56920F9559}"/>
              </a:ext>
            </a:extLst>
          </p:cNvPr>
          <p:cNvSpPr txBox="1"/>
          <p:nvPr/>
        </p:nvSpPr>
        <p:spPr>
          <a:xfrm>
            <a:off x="301865" y="751144"/>
            <a:ext cx="713525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r>
              <a:rPr lang="en-US" sz="1600" dirty="0"/>
              <a:t>Evaluate dog weight using regression models based on features like breed. Uncover insights into factors influencing dog weight. Provide recommendations for weight prediction</a:t>
            </a:r>
          </a:p>
          <a:p>
            <a:endParaRPr lang="en-US" sz="1600" b="1" dirty="0"/>
          </a:p>
          <a:p>
            <a:r>
              <a:rPr lang="en-US" sz="1600" b="1" dirty="0"/>
              <a:t>Data Preparation</a:t>
            </a:r>
          </a:p>
          <a:p>
            <a:r>
              <a:rPr lang="en-US" sz="1600" dirty="0"/>
              <a:t>Loaded synthetic dog dataset with breed, age, and weight information. Split data into training and testing sets</a:t>
            </a:r>
          </a:p>
          <a:p>
            <a:endParaRPr lang="en-US" sz="1600" dirty="0"/>
          </a:p>
          <a:p>
            <a:r>
              <a:rPr lang="en-US" sz="1600" b="1" dirty="0"/>
              <a:t>Regression Model Evaluation and Best Fit Selection</a:t>
            </a:r>
          </a:p>
          <a:p>
            <a:r>
              <a:rPr lang="en-US" sz="1600" dirty="0"/>
              <a:t>Assessed 4 regression models: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Linear Regression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Decision Tree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Gradient Boosting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Random Forest</a:t>
            </a:r>
          </a:p>
          <a:p>
            <a:endParaRPr lang="en-US" sz="1600" b="1" dirty="0"/>
          </a:p>
          <a:p>
            <a:r>
              <a:rPr lang="en-US" sz="1600" b="1" dirty="0"/>
              <a:t>Used metrics: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MSE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R-squared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MAE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Explained Variance Score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42BA5-72B0-C3FA-90AF-4C029DC0F30B}"/>
              </a:ext>
            </a:extLst>
          </p:cNvPr>
          <p:cNvSpPr txBox="1"/>
          <p:nvPr/>
        </p:nvSpPr>
        <p:spPr>
          <a:xfrm>
            <a:off x="3675299" y="3906404"/>
            <a:ext cx="3842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7030A0"/>
                </a:solidFill>
                <a:latin typeface="Avenir Next LT Pro Demi" panose="020B0504020202020204" pitchFamily="34" charset="77"/>
              </a:rPr>
              <a:t>Gradient Boosting selected as best performing model</a:t>
            </a:r>
          </a:p>
        </p:txBody>
      </p:sp>
    </p:spTree>
    <p:extLst>
      <p:ext uri="{BB962C8B-B14F-4D97-AF65-F5344CB8AC3E}">
        <p14:creationId xmlns:p14="http://schemas.microsoft.com/office/powerpoint/2010/main" val="234467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54BC4-3798-75F3-60C1-0F499F094043}"/>
              </a:ext>
            </a:extLst>
          </p:cNvPr>
          <p:cNvSpPr txBox="1"/>
          <p:nvPr/>
        </p:nvSpPr>
        <p:spPr>
          <a:xfrm>
            <a:off x="721360" y="122201"/>
            <a:ext cx="105765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Use Case 1 (Cont.):Best Fit Model Evaluation and Future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46153-E854-9FC6-46B0-FC56920F9559}"/>
              </a:ext>
            </a:extLst>
          </p:cNvPr>
          <p:cNvSpPr txBox="1"/>
          <p:nvPr/>
        </p:nvSpPr>
        <p:spPr>
          <a:xfrm>
            <a:off x="301865" y="751144"/>
            <a:ext cx="675933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Visuals for Best Fit Model - Gradient Boosting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Feature Importance: Analyzed importance of features like breed and age in predicting weight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Correlation Heatmap: Visualized relationships between features and target variable (weight)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Scatter Plots: Plotted individual features vs weight to understand distributions and correlations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Model Predictions </a:t>
            </a:r>
          </a:p>
          <a:p>
            <a:r>
              <a:rPr lang="en-US" sz="1600" dirty="0"/>
              <a:t>Weight Progression by Breed shows how dog weight changes with age for different breeds</a:t>
            </a:r>
          </a:p>
          <a:p>
            <a:endParaRPr lang="en-US" sz="1600" dirty="0"/>
          </a:p>
          <a:p>
            <a:r>
              <a:rPr lang="en-US" sz="1600" b="1" dirty="0"/>
              <a:t>Conclusion:</a:t>
            </a:r>
          </a:p>
          <a:p>
            <a:r>
              <a:rPr lang="en-US" sz="1600" dirty="0"/>
              <a:t>The Gradient Boosting model showed strong predictive capabilities, supported by insights from feature importance, scatter plots, and correlation heatmaps. The results, including weight progression by breed and age, present a promising commercial opportunity. However, refinement opportunities exist: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Explore strategies to reduce Mean Squared Error.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Utilize techniques to address high multicollinearity.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Adjust model complexity and consider additional features for improvement.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Fine-tune parameters for optimal performance.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9F224-B02B-6910-9AC5-B13773DE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439" y="533893"/>
            <a:ext cx="3901441" cy="198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E631D1-C439-03F6-0A96-83FCC1FA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615" y="875822"/>
            <a:ext cx="2856865" cy="213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5EE98-ACF9-2531-229F-E02B90D81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21" y="2287909"/>
            <a:ext cx="3369626" cy="167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46232-C1C2-D6EA-68F4-14E6C97A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20" y="4082178"/>
            <a:ext cx="4861560" cy="277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04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54BC4-3798-75F3-60C1-0F499F094043}"/>
              </a:ext>
            </a:extLst>
          </p:cNvPr>
          <p:cNvSpPr txBox="1"/>
          <p:nvPr/>
        </p:nvSpPr>
        <p:spPr>
          <a:xfrm>
            <a:off x="721360" y="122201"/>
            <a:ext cx="105765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Use Case 2 (Classification) : Dog Service Rating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46153-E854-9FC6-46B0-FC56920F9559}"/>
              </a:ext>
            </a:extLst>
          </p:cNvPr>
          <p:cNvSpPr txBox="1"/>
          <p:nvPr/>
        </p:nvSpPr>
        <p:spPr>
          <a:xfrm>
            <a:off x="301865" y="751144"/>
            <a:ext cx="71352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r>
              <a:rPr lang="en-US" sz="1600" dirty="0"/>
              <a:t>Predict the suitability of different dog breeds for specific service roles based on various features.</a:t>
            </a:r>
          </a:p>
          <a:p>
            <a:endParaRPr lang="en-US" sz="1600" dirty="0"/>
          </a:p>
          <a:p>
            <a:r>
              <a:rPr lang="en-US" sz="1600" b="1" dirty="0"/>
              <a:t>Model </a:t>
            </a:r>
          </a:p>
          <a:p>
            <a:r>
              <a:rPr lang="en-US" sz="1600" dirty="0"/>
              <a:t>The Dog Service Rating Classifier utilizes a Random Forest Classifier to predict the suitability of dog breeds for specific service roles.</a:t>
            </a:r>
          </a:p>
          <a:p>
            <a:endParaRPr lang="en-US" sz="1600" b="1" dirty="0"/>
          </a:p>
          <a:p>
            <a:r>
              <a:rPr lang="en-US" sz="1600" b="1" dirty="0"/>
              <a:t>Insights include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Feature Importance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Confusion Matrix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ROC Curve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Service Suitability Ranking Table: </a:t>
            </a:r>
          </a:p>
          <a:p>
            <a:r>
              <a:rPr lang="en-US" sz="1600" dirty="0"/>
              <a:t>A heatmap visualizes the suitability rankings of different dog breeds for the specific service role, offering a clear comparison and ranking based on their predicted ratings.</a:t>
            </a:r>
          </a:p>
          <a:p>
            <a:endParaRPr lang="en-US" sz="1600" dirty="0"/>
          </a:p>
          <a:p>
            <a:r>
              <a:rPr lang="en-US" sz="1600" b="1" dirty="0"/>
              <a:t>Conclusion: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Demonstrates strong predictive capabilities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Further refinement to enhance applicability in diverse scenarios</a:t>
            </a:r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F43210D-7B90-D7B9-55F6-74AD5CD21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05" y="530508"/>
            <a:ext cx="3628390" cy="180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A060B8B-D04B-0A03-2355-309F4626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573" y="122200"/>
            <a:ext cx="3176905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with a green line&#10;&#10;Description automatically generated">
            <a:extLst>
              <a:ext uri="{FF2B5EF4-FFF2-40B4-BE49-F238E27FC236}">
                <a16:creationId xmlns:a16="http://schemas.microsoft.com/office/drawing/2014/main" id="{743C15E6-C082-A5CC-2996-C7808AA0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43" y="1347790"/>
            <a:ext cx="3378835" cy="187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hart of dog breeds&#10;&#10;Description automatically generated">
            <a:extLst>
              <a:ext uri="{FF2B5EF4-FFF2-40B4-BE49-F238E27FC236}">
                <a16:creationId xmlns:a16="http://schemas.microsoft.com/office/drawing/2014/main" id="{2840283D-FF12-DC8A-0F54-624BED478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15" y="3297872"/>
            <a:ext cx="4894563" cy="356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21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54BC4-3798-75F3-60C1-0F499F094043}"/>
              </a:ext>
            </a:extLst>
          </p:cNvPr>
          <p:cNvSpPr txBox="1"/>
          <p:nvPr/>
        </p:nvSpPr>
        <p:spPr>
          <a:xfrm>
            <a:off x="375920" y="132361"/>
            <a:ext cx="105765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Closing Remarks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46153-E854-9FC6-46B0-FC56920F9559}"/>
              </a:ext>
            </a:extLst>
          </p:cNvPr>
          <p:cNvSpPr txBox="1"/>
          <p:nvPr/>
        </p:nvSpPr>
        <p:spPr>
          <a:xfrm>
            <a:off x="301865" y="751144"/>
            <a:ext cx="1028485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Lessons Learned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Explored projects, focused on neural networks but changed </a:t>
            </a:r>
            <a:r>
              <a:rPr lang="en-US" sz="1600"/>
              <a:t>the track.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Managed diverse data, ML adaptability.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Struggled with synthetic data realism.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Learned from setbacks, non-linear ML progress.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Prototyping key for early model insights.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  <a:p>
            <a:r>
              <a:rPr lang="en-US" sz="1600" b="1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Commercial Viability</a:t>
            </a:r>
          </a:p>
          <a:p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further exploration and potential expansions, these prototypes could be adapted for real-world applications.</a:t>
            </a:r>
            <a:endParaRPr lang="en-US" sz="1600" b="1" dirty="0">
              <a:solidFill>
                <a:srgbClr val="0D0D0D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Future Expansions: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Behavioral Insights: Incorporate behavioral data to refine suitability assessments.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Lifestyle Matching: Customize models to account for owner lifestyle, optimizing dog-owner pairing. Extended Applications: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600" i="0" dirty="0">
              <a:solidFill>
                <a:srgbClr val="0D0D0D"/>
              </a:solidFill>
              <a:effectLst/>
              <a:latin typeface="Avenir Next LT Pro" panose="020B0504020202020204" pitchFamily="34" charset="7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Extended Applications: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Veterinary Systems Integration: Employ regression models for proactive dog weight management.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i="0" dirty="0">
                <a:solidFill>
                  <a:srgbClr val="0D0D0D"/>
                </a:solidFill>
                <a:effectLst/>
                <a:latin typeface="Avenir Next LT Pro" panose="020B0504020202020204" pitchFamily="34" charset="77"/>
              </a:rPr>
              <a:t>Service Dog Certification: Utilize classifiers to streamline the certification of service dogs.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  <a:p>
            <a:pPr marL="285750" indent="-285750">
              <a:buFont typeface="Wingdings" pitchFamily="2" charset="2"/>
              <a:buChar char="q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891921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7FAD7E"/>
      </a:accent1>
      <a:accent2>
        <a:srgbClr val="8BAB72"/>
      </a:accent2>
      <a:accent3>
        <a:srgbClr val="9EA57A"/>
      </a:accent3>
      <a:accent4>
        <a:srgbClr val="B0A075"/>
      </a:accent4>
      <a:accent5>
        <a:srgbClr val="C19987"/>
      </a:accent5>
      <a:accent6>
        <a:srgbClr val="BC7D83"/>
      </a:accent6>
      <a:hlink>
        <a:srgbClr val="AD69AE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920</Words>
  <Application>Microsoft Macintosh PowerPoint</Application>
  <PresentationFormat>Widescreen</PresentationFormat>
  <Paragraphs>119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Avenir Next LT Pro</vt:lpstr>
      <vt:lpstr>Avenir Next LT Pro Demi</vt:lpstr>
      <vt:lpstr>AvenirNext LT Pro Medium</vt:lpstr>
      <vt:lpstr>Sabon Next LT</vt:lpstr>
      <vt:lpstr>Wingdings</vt:lpstr>
      <vt:lpstr>DappledVTI</vt:lpstr>
      <vt:lpstr>ADVANCED CANINE ANALYTICS (OPTIMIZING DOG HEALTH AND SERVICE SUITABILITY)  WITH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DOG SELECTION WITH  MACHINE LEARNING</dc:title>
  <dc:creator>Rao, Uma</dc:creator>
  <cp:lastModifiedBy>Rao, Uma</cp:lastModifiedBy>
  <cp:revision>14</cp:revision>
  <dcterms:created xsi:type="dcterms:W3CDTF">2024-05-08T03:50:23Z</dcterms:created>
  <dcterms:modified xsi:type="dcterms:W3CDTF">2024-05-09T04:51:22Z</dcterms:modified>
</cp:coreProperties>
</file>